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 embedTrueTypeFonts="1" saveSubsetFonts="1">
  <p:sldMasterIdLst>
    <p:sldMasterId id="214748370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aximized">
    <p:restoredLeft sz="15987"/>
    <p:restoredTop sz="93520"/>
  </p:normalViewPr>
  <p:slideViewPr>
    <p:cSldViewPr snapToGrid="0">
      <p:cViewPr>
        <p:scale>
          <a:sx n="100" d="100"/>
          <a:sy n="100" d="100"/>
        </p:scale>
        <p:origin x="1536" y="252"/>
      </p:cViewPr>
      <p:guideLst>
        <p:guide orient="horz" pos="53"/>
        <p:guide orient="horz" pos="3162"/>
        <p:guide orient="horz" pos="1781"/>
        <p:guide orient="horz" pos="1307"/>
        <p:guide pos="1200"/>
        <p:guide pos="5602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presProps" Target="presProps.xml"  /><Relationship Id="rId78" Type="http://schemas.openxmlformats.org/officeDocument/2006/relationships/viewProps" Target="viewProps.xml"  /><Relationship Id="rId79" Type="http://schemas.openxmlformats.org/officeDocument/2006/relationships/theme" Target="theme/theme1.xml"  /><Relationship Id="rId8" Type="http://schemas.openxmlformats.org/officeDocument/2006/relationships/slide" Target="slides/slide5.xml"  /><Relationship Id="rId80" Type="http://schemas.openxmlformats.org/officeDocument/2006/relationships/tableStyles" Target="tableStyles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D2F78AE-1DC9-4E95-AA68-17EB8BC53BA7}" type="datetime1">
              <a:rPr lang="ko-KR" altLang="en-US"/>
              <a:pPr lvl="0">
                <a:defRPr lang="ko-KR" altLang="en-US"/>
              </a:pPr>
              <a:t>2018-12-17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C24B3AB-AE88-4FF7-8FA7-DE4678F6F0B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C2159322-6C85-4127-9E81-7F8BF0D70E1A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2AEA76D6-C0AA-410F-9DDC-526F0CB07C6D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지금부터 인디스커 팀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두 사이트의 단점을 보완하고 장점을 살리기 위해 저희는 </a:t>
            </a:r>
            <a:r>
              <a:rPr lang="en-US" altLang="ko-KR"/>
              <a:t>4</a:t>
            </a:r>
            <a:r>
              <a:rPr lang="ko-KR" altLang="en-US"/>
              <a:t>가지 해결 방안을 토대로 프로그램을 만들었습니다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첫번째는 관객</a:t>
            </a:r>
            <a:r>
              <a:rPr lang="en-US" altLang="ko-KR"/>
              <a:t>(</a:t>
            </a:r>
            <a:r>
              <a:rPr lang="ko-KR" altLang="en-US"/>
              <a:t>일반인</a:t>
            </a:r>
            <a:r>
              <a:rPr lang="en-US" altLang="ko-KR"/>
              <a:t>)</a:t>
            </a:r>
            <a:r>
              <a:rPr lang="ko-KR" altLang="en-US"/>
              <a:t>들이 버스킹 정보를 쉽게 접근하게 만드는 것입니다</a:t>
            </a:r>
            <a:r>
              <a:rPr lang="en-US" altLang="ko-KR"/>
              <a:t>. </a:t>
            </a:r>
            <a:r>
              <a:rPr lang="ko-KR" altLang="en-US"/>
              <a:t>공연일정 뿐 아니라</a:t>
            </a:r>
            <a:r>
              <a:rPr lang="en-US" altLang="ko-KR"/>
              <a:t>, </a:t>
            </a:r>
            <a:r>
              <a:rPr lang="ko-KR" altLang="en-US"/>
              <a:t>지도를 통한 내 주변 공연 검색</a:t>
            </a:r>
            <a:r>
              <a:rPr lang="en-US" altLang="ko-KR"/>
              <a:t>, </a:t>
            </a:r>
            <a:r>
              <a:rPr lang="ko-KR" altLang="en-US"/>
              <a:t>무대 공연 사진</a:t>
            </a:r>
            <a:r>
              <a:rPr lang="en-US" altLang="ko-KR"/>
              <a:t>/</a:t>
            </a:r>
            <a:r>
              <a:rPr lang="ko-KR" altLang="en-US"/>
              <a:t>동영상을 제공함으로써 현장은 물론 방안 </a:t>
            </a:r>
            <a:r>
              <a:rPr lang="en-US" altLang="ko-KR"/>
              <a:t>1</a:t>
            </a:r>
            <a:r>
              <a:rPr lang="ko-KR" altLang="en-US"/>
              <a:t>열에서도 버스킹을 즐길 수 있도록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두번째 방법은 제한되지 않은 장소입니다</a:t>
            </a:r>
            <a:r>
              <a:rPr lang="en-US" altLang="ko-KR"/>
              <a:t>. </a:t>
            </a:r>
            <a:r>
              <a:rPr lang="ko-KR" altLang="en-US"/>
              <a:t>무대 제공자와의 체결된 일정만 올리는 것이 아닌</a:t>
            </a:r>
            <a:r>
              <a:rPr lang="en-US" altLang="ko-KR"/>
              <a:t>, </a:t>
            </a:r>
            <a:r>
              <a:rPr lang="ko-KR" altLang="en-US"/>
              <a:t>자신이 원하는 위치를 지도에 표시하여 공연 일정에 올릴 수 있습니다</a:t>
            </a:r>
            <a:r>
              <a:rPr lang="en-US" altLang="ko-KR"/>
              <a:t>. </a:t>
            </a:r>
            <a:r>
              <a:rPr lang="ko-KR" altLang="en-US"/>
              <a:t>예를 들어 제가 강남역 </a:t>
            </a:r>
            <a:r>
              <a:rPr lang="en-US" altLang="ko-KR"/>
              <a:t>5</a:t>
            </a:r>
            <a:r>
              <a:rPr lang="ko-KR" altLang="en-US"/>
              <a:t>번 출구 옆에서 공연을 하고 싶은 경우</a:t>
            </a:r>
            <a:r>
              <a:rPr lang="en-US" altLang="ko-KR"/>
              <a:t>, </a:t>
            </a:r>
            <a:r>
              <a:rPr lang="ko-KR" altLang="en-US"/>
              <a:t>지도에 그 위치를 표시하면</a:t>
            </a:r>
            <a:r>
              <a:rPr lang="en-US" altLang="ko-KR"/>
              <a:t>, </a:t>
            </a:r>
            <a:r>
              <a:rPr lang="ko-KR" altLang="en-US"/>
              <a:t>해당 위치가 버스킹 위치에 표시됩니다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세번째 방안은 다양한 버스커 홍보매체를 제공하는 것 입니다</a:t>
            </a:r>
            <a:r>
              <a:rPr lang="en-US" altLang="ko-KR"/>
              <a:t>. </a:t>
            </a:r>
            <a:r>
              <a:rPr lang="ko-KR" altLang="en-US"/>
              <a:t>형식에 맞춰진 홍보가 아닌</a:t>
            </a:r>
            <a:r>
              <a:rPr lang="en-US" altLang="ko-KR"/>
              <a:t>, </a:t>
            </a:r>
            <a:r>
              <a:rPr lang="ko-KR" altLang="en-US"/>
              <a:t>버스커가 직접 자신의 사진과 동영상</a:t>
            </a:r>
            <a:r>
              <a:rPr lang="en-US" altLang="ko-KR"/>
              <a:t>, </a:t>
            </a:r>
            <a:r>
              <a:rPr lang="ko-KR" altLang="en-US"/>
              <a:t>댓글을 달면서 다양한 방법으로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  <p:sp>
        <p:nvSpPr>
          <p:cNvPr id="3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 cmpd="sng" algn="ctr">
            <a:solidFill>
              <a:prstClr val="black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1000040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1000053</a:t>
            </a:r>
            <a:endParaRPr lang="ko-KR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  <p:sp>
        <p:nvSpPr>
          <p:cNvPr id="3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 cmpd="sng" algn="ctr">
            <a:solidFill>
              <a:prstClr val="black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1000040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1000053</a:t>
            </a:r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저희 발표는 주제선정 </a:t>
            </a:r>
            <a:r>
              <a:rPr lang="en-US" altLang="ko-KR"/>
              <a:t>– </a:t>
            </a:r>
            <a:r>
              <a:rPr lang="ko-KR" altLang="en-US"/>
              <a:t>주요기능 소개 </a:t>
            </a:r>
            <a:r>
              <a:rPr lang="en-US" altLang="ko-KR"/>
              <a:t>– </a:t>
            </a:r>
            <a:r>
              <a:rPr lang="ko-KR" altLang="en-US"/>
              <a:t>시연 동영상 </a:t>
            </a:r>
            <a:r>
              <a:rPr lang="en-US" altLang="ko-KR"/>
              <a:t>– </a:t>
            </a:r>
            <a:r>
              <a:rPr lang="ko-KR" altLang="en-US"/>
              <a:t>시스템 아키텍쳐</a:t>
            </a:r>
            <a:r>
              <a:rPr lang="en-US" altLang="ko-KR"/>
              <a:t> – </a:t>
            </a:r>
            <a:r>
              <a:rPr lang="ko-KR" altLang="en-US"/>
              <a:t>팀원소개 순으로 진행됩니다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이어서 저희 인디스커의 시스템 아키텍쳐에 대해 설명드리겠습니다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UI ProtoType</a:t>
            </a:r>
            <a:r>
              <a:rPr lang="ko-KR" altLang="en-US"/>
              <a:t>으로 </a:t>
            </a:r>
            <a:r>
              <a:rPr lang="en-US" altLang="ko-KR"/>
              <a:t>KaKao Oven</a:t>
            </a:r>
            <a:r>
              <a:rPr lang="ko-KR" altLang="en-US"/>
              <a:t>을 사용해서 피드백을 통해서 총 </a:t>
            </a:r>
            <a:r>
              <a:rPr lang="en-US" altLang="ko-KR"/>
              <a:t>4</a:t>
            </a:r>
            <a:r>
              <a:rPr lang="ko-KR" altLang="en-US"/>
              <a:t>차에 걸쳐서 인디스커의 디자인을 구성하였습니다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약 </a:t>
            </a:r>
            <a:r>
              <a:rPr lang="en-US" altLang="ko-KR"/>
              <a:t>10</a:t>
            </a:r>
            <a:r>
              <a:rPr lang="ko-KR" altLang="en-US"/>
              <a:t>번의 작업을 통해 </a:t>
            </a:r>
            <a:r>
              <a:rPr lang="en-US" altLang="ko-KR"/>
              <a:t>DB MODELING</a:t>
            </a:r>
            <a:r>
              <a:rPr lang="ko-KR" altLang="en-US"/>
              <a:t>을 완성하였습니다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각 팀원들이 맡은 기능을 구현하고 디자인 구성이 어느정도까지 진행되었는지 한눈에 관리할 수 있기 때문에 칸반보드로 </a:t>
            </a:r>
            <a:r>
              <a:rPr lang="en-US" altLang="ko-KR"/>
              <a:t>Trello</a:t>
            </a:r>
            <a:r>
              <a:rPr lang="ko-KR" altLang="en-US"/>
              <a:t>를 사용하였습니다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 주제 선정입니다</a:t>
            </a:r>
            <a:r>
              <a:rPr lang="en-US" altLang="ko-KR"/>
              <a:t>. </a:t>
            </a:r>
            <a:r>
              <a:rPr lang="ko-KR" altLang="en-US"/>
              <a:t>이 곳에서는 크게 현재 상황과 문제점</a:t>
            </a:r>
            <a:r>
              <a:rPr lang="en-US" altLang="ko-KR"/>
              <a:t>, </a:t>
            </a:r>
            <a:r>
              <a:rPr lang="ko-KR" altLang="en-US"/>
              <a:t>이를 해결하기 위한 방법과 기대되는 이점</a:t>
            </a:r>
            <a:r>
              <a:rPr lang="en-US" altLang="ko-KR"/>
              <a:t>, </a:t>
            </a:r>
            <a:r>
              <a:rPr lang="ko-KR" altLang="en-US"/>
              <a:t>마지막으로 저희 사이트의 타켓 유저 순으로 발표하도록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 개발환경입니다</a:t>
            </a:r>
            <a:r>
              <a:rPr lang="en-US" altLang="ko-KR"/>
              <a:t>. </a:t>
            </a:r>
            <a:r>
              <a:rPr lang="ko-KR" altLang="en-US"/>
              <a:t>다른팀과 대체적으로 비슷한 개발 환경을 가지고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인디스커의 시스템 구성을 간단하게 소개하겠습니다</a:t>
            </a:r>
            <a:r>
              <a:rPr lang="en-US" altLang="ko-KR"/>
              <a:t>. </a:t>
            </a:r>
            <a:r>
              <a:rPr lang="ko-KR" altLang="en-US"/>
              <a:t>유저가 인디스커를 접속하게 되면 서버에 요청을 하여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 algn="l" defTabSz="88582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/>
              <a:t>독립된 쓰레드가 필요한 기능을 구현하기 위해서 </a:t>
            </a:r>
            <a:r>
              <a:rPr lang="en-US" altLang="ko-KR"/>
              <a:t>Spring Web MVC </a:t>
            </a:r>
            <a:r>
              <a:rPr lang="ko-KR" altLang="en-US"/>
              <a:t>구조를 통해 각자의 역할을 수행합니다</a:t>
            </a:r>
            <a:r>
              <a:rPr lang="en-US" altLang="ko-KR"/>
              <a:t>. </a:t>
            </a:r>
            <a:r>
              <a:rPr lang="ko-KR" altLang="en-US"/>
              <a:t>데이터베이스가 필요하다면 </a:t>
            </a:r>
            <a:r>
              <a:rPr lang="en-US" altLang="ko-KR"/>
              <a:t>DBMS</a:t>
            </a:r>
            <a:r>
              <a:rPr lang="ko-KR" altLang="en-US"/>
              <a:t>를 이용하여 </a:t>
            </a:r>
            <a:r>
              <a:rPr lang="en-US" altLang="ko-KR"/>
              <a:t>DAO</a:t>
            </a:r>
            <a:r>
              <a:rPr lang="ko-KR" altLang="en-US"/>
              <a:t>를 주입받아 데이터베이스를 처리합니다</a:t>
            </a:r>
            <a:r>
              <a:rPr lang="en-US" altLang="ko-KR"/>
              <a:t>.</a:t>
            </a:r>
            <a:endParaRPr lang="en-US" altLang="ko-KR"/>
          </a:p>
          <a:p>
            <a:pPr marL="0" indent="0" algn="l" defTabSz="88582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54</a:t>
            </a:fld>
            <a:endParaRPr lang="en-US" altLang="en-US"/>
          </a:p>
        </p:txBody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서버가 외부 </a:t>
            </a:r>
            <a:r>
              <a:rPr lang="en-US" altLang="ko-KR"/>
              <a:t>API</a:t>
            </a:r>
            <a:r>
              <a:rPr lang="ko-KR" altLang="en-US"/>
              <a:t>와 관련된 요청을 받았다면 외부 </a:t>
            </a:r>
            <a:r>
              <a:rPr lang="en-US" altLang="ko-KR"/>
              <a:t>API</a:t>
            </a:r>
            <a:r>
              <a:rPr lang="ko-KR" altLang="en-US"/>
              <a:t>에게 접근허용과 관련된 토큰을 넘겨주고 토큰을 받은 외부 </a:t>
            </a:r>
            <a:r>
              <a:rPr lang="en-US" altLang="ko-KR"/>
              <a:t>API</a:t>
            </a:r>
            <a:r>
              <a:rPr lang="ko-KR" altLang="en-US"/>
              <a:t>는 서버가 필요한 데이터를 받습니다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55</a:t>
            </a:fld>
            <a:endParaRPr lang="en-US" altLang="en-US"/>
          </a:p>
        </p:txBody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그렇게 렌더링된 뷰를 넘겨줌으로써 원하는 웹페이지를 출력하게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56</a:t>
            </a:fld>
            <a:endParaRPr lang="en-US" altLang="en-US"/>
          </a:p>
        </p:txBody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인디스커가 사용한 외부 </a:t>
            </a:r>
            <a:r>
              <a:rPr lang="en-US" altLang="ko-KR"/>
              <a:t>API</a:t>
            </a:r>
            <a:r>
              <a:rPr lang="ko-KR" altLang="en-US"/>
              <a:t>중 </a:t>
            </a:r>
            <a:r>
              <a:rPr lang="en-US" altLang="ko-KR"/>
              <a:t>MAP</a:t>
            </a:r>
            <a:r>
              <a:rPr lang="ko-KR" altLang="en-US"/>
              <a:t>과 관련된 </a:t>
            </a:r>
            <a:r>
              <a:rPr lang="en-US" altLang="ko-KR"/>
              <a:t>API</a:t>
            </a:r>
            <a:r>
              <a:rPr lang="ko-KR" altLang="en-US"/>
              <a:t>를 설명하겠습니다</a:t>
            </a:r>
            <a:r>
              <a:rPr lang="en-US" altLang="ko-KR"/>
              <a:t>. </a:t>
            </a:r>
            <a:r>
              <a:rPr lang="ko-KR" altLang="en-US"/>
              <a:t>첫번째는 개인 스케줄 등록입니다</a:t>
            </a:r>
            <a:r>
              <a:rPr lang="en-US" altLang="ko-KR"/>
              <a:t>. </a:t>
            </a:r>
            <a:r>
              <a:rPr lang="ko-KR" altLang="en-US"/>
              <a:t>버스커회원이 스케줄 등록을 위해 주소 검색을 실행하면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57</a:t>
            </a:fld>
            <a:endParaRPr lang="en-US" altLang="en-US"/>
          </a:p>
        </p:txBody>
      </p:sp>
    </p:spTree>
  </p:cSld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주소를 받아서 우편번호 </a:t>
            </a:r>
            <a:r>
              <a:rPr lang="en-US" altLang="ko-KR"/>
              <a:t>API</a:t>
            </a:r>
            <a:r>
              <a:rPr lang="ko-KR" altLang="en-US"/>
              <a:t>에게 주소를 넘겨서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58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우편번호 </a:t>
            </a:r>
            <a:r>
              <a:rPr lang="en-US" altLang="ko-KR"/>
              <a:t>API</a:t>
            </a:r>
            <a:r>
              <a:rPr lang="ko-KR" altLang="en-US"/>
              <a:t>는 서버로부터 받은 주소를 통해 자체 필터링을 통해 상세 주소를 서버에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59</a:t>
            </a:fld>
            <a:endParaRPr lang="en-US" altLang="en-US"/>
          </a:p>
        </p:txBody>
      </p:sp>
    </p:spTree>
  </p:cSld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상세주소를 다음 맵 </a:t>
            </a:r>
            <a:r>
              <a:rPr lang="en-US" altLang="ko-KR"/>
              <a:t>api</a:t>
            </a:r>
            <a:r>
              <a:rPr lang="ko-KR" altLang="en-US"/>
              <a:t>에게 넘겨줘서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60</a:t>
            </a:fld>
            <a:endParaRPr lang="en-US" altLang="en-US"/>
          </a:p>
        </p:txBody>
      </p:sp>
    </p:spTree>
  </p:cSld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맵 </a:t>
            </a:r>
            <a:r>
              <a:rPr lang="en-US" altLang="ko-KR"/>
              <a:t>api</a:t>
            </a:r>
            <a:r>
              <a:rPr lang="ko-KR" altLang="en-US"/>
              <a:t>는 받은 상세주소를 통해 좌표를 연산하고 그 좌표를 중심으로 로딩된 맵과 함께 서버에 리턴해줍니다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61</a:t>
            </a:fld>
            <a:endParaRPr lang="en-US" altLang="en-US"/>
          </a:p>
        </p:txBody>
      </p:sp>
    </p:spTree>
  </p:cSld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맵과 좌표를 통해 처음 버스커회원이 작성한 주소를 토대로 해당 주소의 마커를 찍은 렌더링된 맵을 뷰에 출력시킵니다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62</a:t>
            </a:fld>
            <a:endParaRPr lang="en-US" altLang="en-US"/>
          </a:p>
        </p:txBody>
      </p:sp>
    </p:spTree>
  </p:cSld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63</a:t>
            </a:fld>
            <a:endParaRPr lang="en-US" altLang="en-US"/>
          </a:p>
        </p:txBody>
      </p:sp>
    </p:spTree>
  </p:cSld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64</a:t>
            </a:fld>
            <a:endParaRPr lang="en-US" altLang="en-US"/>
          </a:p>
        </p:txBody>
      </p:sp>
    </p:spTree>
  </p:cSld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65</a:t>
            </a:fld>
            <a:endParaRPr lang="en-US" altLang="en-US"/>
          </a:p>
        </p:txBody>
      </p:sp>
    </p:spTree>
  </p:cSld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66</a:t>
            </a:fld>
            <a:endParaRPr lang="en-US" altLang="en-US"/>
          </a:p>
        </p:txBody>
      </p:sp>
    </p:spTree>
  </p:cSld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카르셀을 적용하기위해 사용한 </a:t>
            </a:r>
            <a:r>
              <a:rPr lang="en-US" altLang="ko-KR"/>
              <a:t>Flickity API 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Flickity </a:t>
            </a:r>
            <a:r>
              <a:rPr lang="ko-KR" altLang="en-US"/>
              <a:t>는 터치와 반응형을 지원하는 이미지 슬라이더 제이쿼리로써 다양한 스타일을 제공하는 특징을 가지고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시연장면에서 보셨듯이 해당 지도반경의 버스커 정보들을 </a:t>
            </a:r>
            <a:r>
              <a:rPr lang="en-US" altLang="ko-KR"/>
              <a:t>Flickity </a:t>
            </a:r>
            <a:r>
              <a:rPr lang="ko-KR" altLang="en-US"/>
              <a:t>카르셀로 표시했습니다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67</a:t>
            </a:fld>
            <a:endParaRPr lang="en-US" altLang="en-US"/>
          </a:p>
        </p:txBody>
      </p:sp>
    </p:spTree>
  </p:cSld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해당 카르셀의 </a:t>
            </a:r>
            <a:r>
              <a:rPr lang="en-US" altLang="ko-KR"/>
              <a:t>html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별도의 함수를 작성하지 않고 </a:t>
            </a:r>
            <a:r>
              <a:rPr lang="en-US" altLang="ko-KR"/>
              <a:t>data-flickity </a:t>
            </a:r>
            <a:r>
              <a:rPr lang="ko-KR" altLang="en-US"/>
              <a:t>커스텀 속성을 이용하여 플리키티 카르셀을 실행하였습니다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68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사진을 넣어 말어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70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=""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=""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=""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2018/12/16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1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18.png"  /><Relationship Id="rId5" Type="http://schemas.openxmlformats.org/officeDocument/2006/relationships/image" Target="../media/image20.png"  /><Relationship Id="rId6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2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Relationship Id="rId4" Type="http://schemas.openxmlformats.org/officeDocument/2006/relationships/image" Target="../media/image3.png"  /><Relationship Id="rId5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3.png"  /><Relationship Id="rId4" Type="http://schemas.openxmlformats.org/officeDocument/2006/relationships/image" Target="../media/image23.png"  /><Relationship Id="rId5" Type="http://schemas.openxmlformats.org/officeDocument/2006/relationships/image" Target="../media/image2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3.png"  /><Relationship Id="rId4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2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2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2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3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3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3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3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hyperlink" Target="http://www.kado.net/?mod=news&amp;act=articleView&amp;idxno=942313" TargetMode="External" /><Relationship Id="rId4" Type="http://schemas.openxmlformats.org/officeDocument/2006/relationships/image" Target="../media/image1.png"  /><Relationship Id="rId5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.png"  /><Relationship Id="rId4" Type="http://schemas.openxmlformats.org/officeDocument/2006/relationships/image" Target="../media/image38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.png"  /><Relationship Id="rId4" Type="http://schemas.openxmlformats.org/officeDocument/2006/relationships/image" Target="../media/image3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1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4.png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.png"  /><Relationship Id="rId4" Type="http://schemas.openxmlformats.org/officeDocument/2006/relationships/image" Target="../media/image39.png"  /><Relationship Id="rId5" Type="http://schemas.openxmlformats.org/officeDocument/2006/relationships/image" Target="../media/image45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.png"  /><Relationship Id="rId4" Type="http://schemas.openxmlformats.org/officeDocument/2006/relationships/image" Target="../media/image4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.png"  /><Relationship Id="rId4" Type="http://schemas.openxmlformats.org/officeDocument/2006/relationships/image" Target="../media/image48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.png"  /><Relationship Id="rId4" Type="http://schemas.openxmlformats.org/officeDocument/2006/relationships/image" Target="../media/image4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://www.kado.net/?mod=news&amp;amp;act=articleView&amp;amp;idxno=942313" TargetMode="External"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.png"  /><Relationship Id="rId4" Type="http://schemas.openxmlformats.org/officeDocument/2006/relationships/image" Target="../media/image5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.png"  /><Relationship Id="rId4" Type="http://schemas.openxmlformats.org/officeDocument/2006/relationships/image" Target="../media/image5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8.png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Relationship Id="rId9" Type="http://schemas.openxmlformats.org/officeDocument/2006/relationships/image" Target="../media/image5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5.png"  /><Relationship Id="rId11" Type="http://schemas.openxmlformats.org/officeDocument/2006/relationships/image" Target="../media/image66.png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1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Relationship Id="rId9" Type="http://schemas.openxmlformats.org/officeDocument/2006/relationships/image" Target="../media/image6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73.png"  /><Relationship Id="rId11" Type="http://schemas.openxmlformats.org/officeDocument/2006/relationships/image" Target="../media/image74.png"  /><Relationship Id="rId12" Type="http://schemas.openxmlformats.org/officeDocument/2006/relationships/image" Target="../media/image75.png"  /><Relationship Id="rId13" Type="http://schemas.openxmlformats.org/officeDocument/2006/relationships/image" Target="../media/image76.png"  /><Relationship Id="rId14" Type="http://schemas.openxmlformats.org/officeDocument/2006/relationships/image" Target="../media/image77.png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1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1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1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1.png"  /><Relationship Id="rId8" Type="http://schemas.openxmlformats.org/officeDocument/2006/relationships/image" Target="../media/image8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84.png"  /><Relationship Id="rId11" Type="http://schemas.openxmlformats.org/officeDocument/2006/relationships/image" Target="../media/image85.jpeg"  /><Relationship Id="rId12" Type="http://schemas.openxmlformats.org/officeDocument/2006/relationships/image" Target="../media/image86.jpeg"  /><Relationship Id="rId13" Type="http://schemas.openxmlformats.org/officeDocument/2006/relationships/image" Target="../media/image87.jpeg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1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1.png"  /><Relationship Id="rId8" Type="http://schemas.openxmlformats.org/officeDocument/2006/relationships/image" Target="../media/image82.png"  /><Relationship Id="rId9" Type="http://schemas.openxmlformats.org/officeDocument/2006/relationships/image" Target="../media/image83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84.png"  /><Relationship Id="rId11" Type="http://schemas.openxmlformats.org/officeDocument/2006/relationships/image" Target="../media/image85.jpeg"  /><Relationship Id="rId12" Type="http://schemas.openxmlformats.org/officeDocument/2006/relationships/image" Target="../media/image86.jpeg"  /><Relationship Id="rId13" Type="http://schemas.openxmlformats.org/officeDocument/2006/relationships/image" Target="../media/image87.jpeg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1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1.png"  /><Relationship Id="rId8" Type="http://schemas.openxmlformats.org/officeDocument/2006/relationships/image" Target="../media/image82.png"  /><Relationship Id="rId9" Type="http://schemas.openxmlformats.org/officeDocument/2006/relationships/image" Target="../media/image83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88.png"  /><Relationship Id="rId4" Type="http://schemas.openxmlformats.org/officeDocument/2006/relationships/image" Target="../media/image89.jpeg"  /><Relationship Id="rId5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://www.kado.net/?mod=news&amp;amp;act=articleView&amp;amp;idxno=942313" TargetMode="External"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88.png"  /><Relationship Id="rId4" Type="http://schemas.openxmlformats.org/officeDocument/2006/relationships/image" Target="../media/image89.jpe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1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88.png"  /><Relationship Id="rId4" Type="http://schemas.openxmlformats.org/officeDocument/2006/relationships/image" Target="../media/image91.png"  /><Relationship Id="rId5" Type="http://schemas.openxmlformats.org/officeDocument/2006/relationships/image" Target="../media/image1.png"  /><Relationship Id="rId6" Type="http://schemas.openxmlformats.org/officeDocument/2006/relationships/image" Target="../media/image89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88.png"  /><Relationship Id="rId4" Type="http://schemas.openxmlformats.org/officeDocument/2006/relationships/image" Target="../media/image89.jpe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88.png"  /><Relationship Id="rId4" Type="http://schemas.openxmlformats.org/officeDocument/2006/relationships/image" Target="../media/image89.jpe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1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88.png"  /><Relationship Id="rId4" Type="http://schemas.openxmlformats.org/officeDocument/2006/relationships/image" Target="../media/image89.jpe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88.png"  /><Relationship Id="rId4" Type="http://schemas.openxmlformats.org/officeDocument/2006/relationships/image" Target="../media/image89.jpeg"  /><Relationship Id="rId5" Type="http://schemas.openxmlformats.org/officeDocument/2006/relationships/image" Target="../media/image92.png"  /><Relationship Id="rId6" Type="http://schemas.openxmlformats.org/officeDocument/2006/relationships/image" Target="../media/image90.png"  /><Relationship Id="rId7" Type="http://schemas.openxmlformats.org/officeDocument/2006/relationships/image" Target="../media/image1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88.png"  /><Relationship Id="rId4" Type="http://schemas.openxmlformats.org/officeDocument/2006/relationships/image" Target="../media/image89.jpeg"  /><Relationship Id="rId5" Type="http://schemas.openxmlformats.org/officeDocument/2006/relationships/image" Target="../media/image90.png"  /><Relationship Id="rId6" Type="http://schemas.openxmlformats.org/officeDocument/2006/relationships/image" Target="../media/image1.png"  /><Relationship Id="rId7" Type="http://schemas.openxmlformats.org/officeDocument/2006/relationships/image" Target="../media/image9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88.png"  /><Relationship Id="rId4" Type="http://schemas.openxmlformats.org/officeDocument/2006/relationships/image" Target="../media/image92.png"  /><Relationship Id="rId5" Type="http://schemas.openxmlformats.org/officeDocument/2006/relationships/image" Target="../media/image90.png"  /><Relationship Id="rId6" Type="http://schemas.openxmlformats.org/officeDocument/2006/relationships/image" Target="../media/image1.png"  /><Relationship Id="rId7" Type="http://schemas.openxmlformats.org/officeDocument/2006/relationships/image" Target="../media/image8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88.png"  /><Relationship Id="rId4" Type="http://schemas.openxmlformats.org/officeDocument/2006/relationships/image" Target="../media/image92.png"  /><Relationship Id="rId5" Type="http://schemas.openxmlformats.org/officeDocument/2006/relationships/image" Target="../media/image90.png"  /><Relationship Id="rId6" Type="http://schemas.openxmlformats.org/officeDocument/2006/relationships/image" Target="../media/image1.png"  /><Relationship Id="rId7" Type="http://schemas.openxmlformats.org/officeDocument/2006/relationships/image" Target="../media/image89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1.png"  /><Relationship Id="rId4" Type="http://schemas.openxmlformats.org/officeDocument/2006/relationships/image" Target="../media/image9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://www.kado.net/?mod=news&amp;amp;act=articleView&amp;amp;idxno=942313" TargetMode="External"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jpeg"  /><Relationship Id="rId8" Type="http://schemas.openxmlformats.org/officeDocument/2006/relationships/image" Target="../media/image7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1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1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369988" y="2750638"/>
            <a:ext cx="25154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00" spc="-15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4100" spc="-15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222B34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=""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=""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=""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4041680" y="3668526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방향(버스커)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3477692" y="2886194"/>
            <a:ext cx="4455765" cy="54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공연장 대관</a:t>
            </a:r>
            <a:endParaRPr lang="ko-KR" altLang="en-US" sz="30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  <p:sp>
        <p:nvSpPr>
          <p:cNvPr id="47" name="TextBox 48"/>
          <p:cNvSpPr txBox="1"/>
          <p:nvPr/>
        </p:nvSpPr>
        <p:spPr>
          <a:xfrm>
            <a:off x="3943350" y="3649980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스케줄 홍보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3952875" y="4021455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개인피드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방향(버스커)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3982517" y="2886194"/>
            <a:ext cx="4455765" cy="3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</a:t>
            </a: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공연장 대관</a:t>
            </a:r>
            <a:endParaRPr lang="ko-KR" altLang="en-US" sz="1500"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47" name="TextBox 48"/>
          <p:cNvSpPr txBox="1"/>
          <p:nvPr/>
        </p:nvSpPr>
        <p:spPr>
          <a:xfrm>
            <a:off x="3544267" y="3297554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스케줄 홍보</a:t>
            </a:r>
            <a:endParaRPr lang="ko-KR" altLang="en-US" sz="25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4010025" y="3964305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개인피드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방향(버스커)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4011092" y="2886194"/>
            <a:ext cx="2665065" cy="3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</a:t>
            </a: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공연장 대관</a:t>
            </a:r>
            <a:endParaRPr lang="ko-KR" altLang="en-US" sz="1500"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47" name="TextBox 48"/>
          <p:cNvSpPr txBox="1"/>
          <p:nvPr/>
        </p:nvSpPr>
        <p:spPr>
          <a:xfrm>
            <a:off x="3952875" y="3268980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스케줄 홍보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3781425" y="3764280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개인피드</a:t>
            </a:r>
            <a:endParaRPr lang="ko-KR" altLang="en-US" sz="25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2" y="486078"/>
            <a:ext cx="1655243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방향(제공자)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8175" y="1373175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5974" y="1046700"/>
            <a:ext cx="144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8" name="TextBox 48"/>
          <p:cNvSpPr txBox="1"/>
          <p:nvPr/>
        </p:nvSpPr>
        <p:spPr>
          <a:xfrm>
            <a:off x="5295900" y="3192780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대관 스케줄 관리</a:t>
            </a:r>
            <a:endParaRPr lang="ko-KR" altLang="en-US" sz="25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2923938"/>
            <a:ext cx="3084165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대관정보, 공연정보, 자료실 등</a:t>
            </a:r>
            <a:endParaRPr lang="ko-KR" altLang="en-US" sz="2500"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  <a:endParaRPr lang="ko-KR" altLang="en-US" sz="2500">
              <a:latin typeface="나눔바른고딕 Light"/>
              <a:ea typeface="나눔바른고딕 Light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18005" y="571500"/>
            <a:ext cx="2927489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7" y="2923938"/>
            <a:ext cx="3046066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</a:t>
            </a: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대관정보, 공연정보,</a:t>
            </a:r>
            <a:r>
              <a:rPr lang="ko-KR" altLang="en-US" sz="2500">
                <a:latin typeface="나눔바른고딕 Light"/>
                <a:ea typeface="나눔바른고딕 Light"/>
              </a:rPr>
              <a:t> 자료실 등</a:t>
            </a:r>
            <a:endParaRPr lang="ko-KR" altLang="en-US" sz="2500"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  <a:endParaRPr lang="ko-KR" altLang="en-US" sz="2500">
              <a:latin typeface="나눔바른고딕 Light"/>
              <a:ea typeface="나눔바른고딕 Light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81600" y="524925"/>
            <a:ext cx="3263016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2923938"/>
            <a:ext cx="3017490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대관정보, 공연정보, </a:t>
            </a: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자료실</a:t>
            </a:r>
            <a:r>
              <a:rPr lang="ko-KR" altLang="en-US" sz="2500">
                <a:latin typeface="나눔바른고딕 Light"/>
                <a:ea typeface="나눔바른고딕 Light"/>
              </a:rPr>
              <a:t> 등</a:t>
            </a:r>
            <a:endParaRPr lang="ko-KR" altLang="en-US" sz="2500"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  <a:endParaRPr lang="ko-KR" altLang="en-US" sz="2500">
              <a:latin typeface="나눔바른고딕 Light"/>
              <a:ea typeface="나눔바른고딕 Light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07050" y="495300"/>
            <a:ext cx="3646812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3123963"/>
            <a:ext cx="2741265" cy="465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많은 정보</a:t>
            </a:r>
            <a:endParaRPr lang="ko-KR" altLang="en-US" sz="2500">
              <a:solidFill>
                <a:schemeClr val="tx1"/>
              </a:solidFill>
              <a:latin typeface="나눔바른고딕 Light"/>
              <a:ea typeface="나눔바른고딕 Light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950" y="3179025"/>
            <a:ext cx="442800" cy="442800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95749" y="2148839"/>
            <a:ext cx="4229100" cy="845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1097" y="2966856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48842" y="2821068"/>
            <a:ext cx="2760315" cy="844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스케줄 관리 </a:t>
            </a:r>
            <a:endParaRPr lang="ko-KR" altLang="en-US" sz="2500">
              <a:solidFill>
                <a:srgbClr val="ff6600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및 조회</a:t>
            </a:r>
            <a:endParaRPr lang="ko-KR" altLang="en-US" sz="2500">
              <a:solidFill>
                <a:srgbClr val="ff6600"/>
              </a:solidFill>
              <a:latin typeface="나눔바른고딕 Light"/>
              <a:ea typeface="나눔바른고딕 Light"/>
            </a:endParaRP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5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01325" y="609600"/>
            <a:ext cx="3889820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1097" y="2966856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48842" y="2821068"/>
            <a:ext cx="2760315" cy="844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스케줄 관리 </a:t>
            </a:r>
            <a:endParaRPr lang="ko-KR" altLang="en-US" sz="2500">
              <a:solidFill>
                <a:srgbClr val="ff6600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및 조회</a:t>
            </a:r>
            <a:endParaRPr lang="ko-KR" altLang="en-US" sz="2500">
              <a:solidFill>
                <a:srgbClr val="ff6600"/>
              </a:solidFill>
              <a:latin typeface="나눔바른고딕 Light"/>
              <a:ea typeface="나눔바른고딕 Light"/>
            </a:endParaRP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5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01325" y="609600"/>
            <a:ext cx="3889820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32" y="336563"/>
            <a:ext cx="10720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accent1"/>
                </a:solidFill>
                <a:latin typeface="나눔바른고딕"/>
                <a:ea typeface="나눔바른고딕"/>
              </a:rPr>
              <a:t>구성</a:t>
            </a:r>
            <a:endParaRPr lang="zh-CN" altLang="en-US" sz="3600">
              <a:solidFill>
                <a:schemeClr val="accent1"/>
              </a:solidFill>
              <a:latin typeface="나눔바른고딕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49810" y="1044449"/>
            <a:ext cx="14466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>
                <a:solidFill>
                  <a:schemeClr val="accent1"/>
                </a:solidFill>
                <a:latin typeface="나눔바른고딕"/>
                <a:ea typeface="나눔바른고딕"/>
              </a:rPr>
              <a:t>CONTENTS</a:t>
            </a:r>
            <a:endParaRPr lang="zh-CN" altLang="en-US">
              <a:solidFill>
                <a:schemeClr val="accent1"/>
              </a:solidFill>
              <a:latin typeface="나눔바른고딕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53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2960" y="3069531"/>
            <a:ext cx="1030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주제 선정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881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08885" y="3069531"/>
            <a:ext cx="973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주요기능</a:t>
            </a:r>
            <a:endParaRPr lang="ko-KR" altLang="en-US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0920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28160" y="3069531"/>
            <a:ext cx="582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시연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168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23535" y="3069531"/>
            <a:ext cx="1621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시스템 아키텍쳐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29118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99960" y="3069531"/>
            <a:ext cx="1030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팀원 소개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773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2318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23385" y="2016447"/>
            <a:ext cx="754380" cy="696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52160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2378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05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2" name="TextBox 48"/>
          <p:cNvSpPr txBox="1"/>
          <p:nvPr/>
        </p:nvSpPr>
        <p:spPr>
          <a:xfrm>
            <a:off x="1248842" y="2821068"/>
            <a:ext cx="2760315" cy="844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UI/UX</a:t>
            </a: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,</a:t>
            </a:r>
            <a:endParaRPr lang="ko-KR" altLang="en-US" sz="2500">
              <a:solidFill>
                <a:schemeClr val="tx1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사용층이 제한</a:t>
            </a:r>
            <a:endParaRPr lang="ko-KR" altLang="en-US" sz="2500">
              <a:solidFill>
                <a:schemeClr val="tx1"/>
              </a:solidFill>
              <a:latin typeface="나눔바른고딕 Light"/>
              <a:ea typeface="나눔바른고딕 Light"/>
            </a:endParaRP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4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6891" y="1009649"/>
            <a:ext cx="3609717" cy="3429000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0000" y="2890950"/>
            <a:ext cx="442800" cy="44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 rot="0"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470660" y="1871514"/>
            <a:ext cx="1388587" cy="5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Hurdle</a:t>
            </a:r>
            <a:endParaRPr lang="en-US" altLang="ko-KR" sz="32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36" name="组合 35"/>
          <p:cNvGrpSpPr/>
          <p:nvPr/>
        </p:nvGrpSpPr>
        <p:grpSpPr>
          <a:xfrm rot="0"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38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1" name="그룹 8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 rot="0"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 rot="0"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223010" y="3381563"/>
            <a:ext cx="1636238" cy="569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  <a:endParaRPr lang="en-US" altLang="ko-KR" sz="32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70735" y="2021844"/>
            <a:ext cx="788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Hurdle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36" name="组合 35"/>
          <p:cNvGrpSpPr/>
          <p:nvPr/>
        </p:nvGrpSpPr>
        <p:grpSpPr>
          <a:xfrm rot="0"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38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1" name="그룹 8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 rot="0"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 rot="0"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1" name="Group 35"/>
          <p:cNvGrpSpPr/>
          <p:nvPr/>
        </p:nvGrpSpPr>
        <p:grpSpPr>
          <a:xfrm rot="0"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3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6368683" y="3398966"/>
            <a:ext cx="2038082" cy="571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Promotion</a:t>
            </a:r>
            <a:endParaRPr lang="en-US" altLang="ko-KR" sz="32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46910" y="3381563"/>
            <a:ext cx="912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70735" y="2021844"/>
            <a:ext cx="788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Hurdle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36" name="组合 35"/>
          <p:cNvGrpSpPr/>
          <p:nvPr/>
        </p:nvGrpSpPr>
        <p:grpSpPr>
          <a:xfrm rot="0"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38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 rot="0"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5" name="Group 35"/>
          <p:cNvGrpSpPr/>
          <p:nvPr/>
        </p:nvGrpSpPr>
        <p:grpSpPr>
          <a:xfrm rot="0">
            <a:off x="4573407" y="1468668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46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7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 rot="0"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1" name="Group 35"/>
          <p:cNvGrpSpPr/>
          <p:nvPr/>
        </p:nvGrpSpPr>
        <p:grpSpPr>
          <a:xfrm rot="0"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3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6347459" y="1830379"/>
            <a:ext cx="2335531" cy="568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Everywhere</a:t>
            </a:r>
            <a:endParaRPr lang="en-US" altLang="ko-KR" sz="32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368683" y="3398966"/>
            <a:ext cx="1171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Promotion</a:t>
            </a: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 </a:t>
            </a:r>
            <a:endParaRPr lang="ko-KR" altLang="en-US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46910" y="3381563"/>
            <a:ext cx="912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70735" y="2021844"/>
            <a:ext cx="788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H</a:t>
            </a: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urdle</a:t>
            </a:r>
            <a:endParaRPr lang="ko-KR" altLang="en-US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36" name="组合 35"/>
          <p:cNvGrpSpPr/>
          <p:nvPr/>
        </p:nvGrpSpPr>
        <p:grpSpPr>
          <a:xfrm rot="0"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38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03175" y="1825087"/>
            <a:ext cx="576000" cy="576000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 기능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571580" cy="338554"/>
            <a:chOff x="3193349" y="3028037"/>
            <a:chExt cx="1571580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공연 위치 표시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616464" cy="338554"/>
            <a:chOff x="4727883" y="3028037"/>
            <a:chExt cx="1616464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일정 신청</a:t>
              </a: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1159609" cy="338554"/>
            <a:chOff x="4727883" y="3028037"/>
            <a:chExt cx="1159609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개인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피드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03683" y="3608231"/>
            <a:ext cx="1159609" cy="338554"/>
            <a:chOff x="4727883" y="3028037"/>
            <a:chExt cx="1159609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회원 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9" name=""/>
          <p:cNvSpPr/>
          <p:nvPr/>
        </p:nvSpPr>
        <p:spPr>
          <a:xfrm>
            <a:off x="638100" y="1889175"/>
            <a:ext cx="1256400" cy="1256400"/>
          </a:xfrm>
          <a:prstGeom prst="ellipse">
            <a:avLst/>
          </a:prstGeom>
          <a:noFill/>
          <a:ln w="1016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  <a:endParaRPr lang="ko-KR" altLang="en-US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0" name=""/>
          <p:cNvSpPr/>
          <p:nvPr/>
        </p:nvSpPr>
        <p:spPr>
          <a:xfrm>
            <a:off x="3057525" y="2100262"/>
            <a:ext cx="1371600" cy="723900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  <a:endParaRPr lang="ko-KR" altLang="en-US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rcRect b="3020"/>
          <a:stretch>
            <a:fillRect/>
          </a:stretch>
        </p:blipFill>
        <p:spPr>
          <a:xfrm>
            <a:off x="1722119" y="1691637"/>
            <a:ext cx="3392014" cy="1529364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1685925" y="1666875"/>
            <a:ext cx="3457575" cy="1552574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54182" y="387400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85528" y="2113634"/>
            <a:ext cx="2082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36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주제 선정</a:t>
            </a:r>
            <a:endParaRPr lang="en-US" altLang="zh-CN" sz="36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3193349" y="3028037"/>
            <a:ext cx="747637" cy="338554"/>
            <a:chOff x="3193349" y="3028037"/>
            <a:chExt cx="747637" cy="338554"/>
          </a:xfrm>
        </p:grpSpPr>
        <p:grpSp>
          <p:nvGrpSpPr>
            <p:cNvPr id="31" name="Group 13"/>
            <p:cNvGrpSpPr>
              <a:grpSpLocks noChangeAspect="1"/>
            </p:cNvGrpSpPr>
            <p:nvPr/>
          </p:nvGrpSpPr>
          <p:grpSpPr>
            <a:xfrm rot="0"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3390835" y="3028037"/>
              <a:ext cx="577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현황</a:t>
              </a:r>
              <a:endParaRPr lang="en-US" altLang="zh-CN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0"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7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4429145" y="3028037"/>
            <a:ext cx="777220" cy="338554"/>
            <a:chOff x="4727883" y="3028037"/>
            <a:chExt cx="777220" cy="338554"/>
          </a:xfrm>
        </p:grpSpPr>
        <p:grpSp>
          <p:nvGrpSpPr>
            <p:cNvPr id="3" name="그룹 2"/>
            <p:cNvGrpSpPr/>
            <p:nvPr/>
          </p:nvGrpSpPr>
          <p:grpSpPr>
            <a:xfrm rot="0"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22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20" name="矩形 33"/>
            <p:cNvSpPr/>
            <p:nvPr/>
          </p:nvSpPr>
          <p:spPr>
            <a:xfrm>
              <a:off x="4925369" y="3028037"/>
              <a:ext cx="5797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방향</a:t>
              </a:r>
              <a:endPara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5599650" y="3028037"/>
            <a:ext cx="1178340" cy="338554"/>
            <a:chOff x="4727883" y="3028037"/>
            <a:chExt cx="1178340" cy="338554"/>
          </a:xfrm>
        </p:grpSpPr>
        <p:grpSp>
          <p:nvGrpSpPr>
            <p:cNvPr id="36" name="그룹 35"/>
            <p:cNvGrpSpPr/>
            <p:nvPr/>
          </p:nvGrpSpPr>
          <p:grpSpPr>
            <a:xfrm rot="0"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39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37" name="矩形 33"/>
            <p:cNvSpPr/>
            <p:nvPr/>
          </p:nvSpPr>
          <p:spPr>
            <a:xfrm>
              <a:off x="4925369" y="3028037"/>
              <a:ext cx="9808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벤치마킹</a:t>
              </a:r>
              <a:endPara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  <p:grpSp>
        <p:nvGrpSpPr>
          <p:cNvPr id="40" name="그룹 34"/>
          <p:cNvGrpSpPr/>
          <p:nvPr/>
        </p:nvGrpSpPr>
        <p:grpSpPr>
          <a:xfrm rot="0">
            <a:off x="7047449" y="3018512"/>
            <a:ext cx="1178341" cy="338554"/>
            <a:chOff x="4727883" y="3028037"/>
            <a:chExt cx="1178341" cy="338554"/>
          </a:xfrm>
        </p:grpSpPr>
        <p:grpSp>
          <p:nvGrpSpPr>
            <p:cNvPr id="41" name="그룹 35"/>
            <p:cNvGrpSpPr/>
            <p:nvPr/>
          </p:nvGrpSpPr>
          <p:grpSpPr>
            <a:xfrm rot="0"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2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43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44" name="矩形 33"/>
            <p:cNvSpPr/>
            <p:nvPr/>
          </p:nvSpPr>
          <p:spPr>
            <a:xfrm>
              <a:off x="4925368" y="3028037"/>
              <a:ext cx="9808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해결방안</a:t>
              </a:r>
              <a:endPara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3916" y="1839653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278" y="1047749"/>
            <a:ext cx="4788992" cy="380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3916" y="1839653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278" y="1047749"/>
            <a:ext cx="4788992" cy="380999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3667125" y="2005012"/>
            <a:ext cx="895350" cy="88582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1819274" y="2643186"/>
            <a:ext cx="733424" cy="67627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1066" y="1887278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18320" y="3298715"/>
            <a:ext cx="2371500" cy="39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569" y="1154011"/>
            <a:ext cx="4803662" cy="3502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1066" y="1887278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56419" y="3317185"/>
            <a:ext cx="2371499" cy="39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236" y="981076"/>
            <a:ext cx="4214153" cy="3791798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3476624" y="1414461"/>
            <a:ext cx="990600" cy="90487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4868" y="1484354"/>
            <a:ext cx="2371499" cy="542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단계별 </a:t>
            </a:r>
            <a:endParaRPr lang="ko-KR" altLang="en-US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rcRect l="940" r="1720"/>
          <a:stretch>
            <a:fillRect/>
          </a:stretch>
        </p:blipFill>
        <p:spPr>
          <a:xfrm>
            <a:off x="264794" y="1225495"/>
            <a:ext cx="5128261" cy="3340210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3114675" y="209073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3133724" y="386238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3133725" y="285273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矩形 10"/>
          <p:cNvSpPr/>
          <p:nvPr/>
        </p:nvSpPr>
        <p:spPr>
          <a:xfrm>
            <a:off x="6394391" y="1890892"/>
            <a:ext cx="2371500" cy="545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스케쥴 관리</a:t>
            </a:r>
            <a:endParaRPr lang="ko-KR" altLang="en-US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6845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 관리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23055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  <a:endParaRPr lang="ko-KR" altLang="en-US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피드백</a:t>
            </a:r>
            <a:endParaRPr lang="ko-KR" altLang="en-US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5990" t="9710" r="17530" b="4570"/>
          <a:stretch>
            <a:fillRect/>
          </a:stretch>
        </p:blipFill>
        <p:spPr>
          <a:xfrm>
            <a:off x="346145" y="1038319"/>
            <a:ext cx="4971781" cy="3472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940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  <a:endParaRPr lang="ko-KR" altLang="en-US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 관리</a:t>
            </a:r>
            <a:endParaRPr lang="ko-KR" altLang="en-US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21150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피드백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8240" y="1215390"/>
            <a:ext cx="2407920" cy="328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940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  <a:endParaRPr lang="ko-KR" altLang="en-US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 관리</a:t>
            </a:r>
            <a:endParaRPr lang="ko-KR" altLang="en-US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21150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피드백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8670" y="3305175"/>
            <a:ext cx="3451860" cy="1325880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8632" y="1095733"/>
            <a:ext cx="4307186" cy="2071862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3295650" y="1624012"/>
            <a:ext cx="1485900" cy="752475"/>
          </a:xfrm>
          <a:prstGeom prst="ellipse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3276599" y="4195762"/>
            <a:ext cx="1200150" cy="523875"/>
          </a:xfrm>
          <a:prstGeom prst="ellipse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버스커</a:t>
            </a:r>
            <a:r>
              <a:rPr lang="en-US" altLang="ko-KR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제공자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가입 절차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86160" y="3357452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정지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761" y="1482221"/>
            <a:ext cx="5015654" cy="2360032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4638675" y="2090737"/>
            <a:ext cx="419100" cy="1800225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  <a:r>
              <a:rPr lang="en-US" altLang="ko-KR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  <a:endParaRPr lang="ko-KR" altLang="en-US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승인 신청</a:t>
            </a:r>
            <a:r>
              <a:rPr lang="en-US" altLang="ko-KR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거절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86160" y="3357452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회원 정지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8823" y="986574"/>
            <a:ext cx="4836321" cy="350922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6" name=""/>
          <p:cNvSpPr/>
          <p:nvPr/>
        </p:nvSpPr>
        <p:spPr>
          <a:xfrm>
            <a:off x="4695825" y="1900237"/>
            <a:ext cx="419100" cy="2638425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91748" y="2093230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 영상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927576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317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36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159609" cy="338554"/>
            <a:chOff x="3193349" y="3028037"/>
            <a:chExt cx="1159609" cy="338554"/>
          </a:xfrm>
        </p:grpSpPr>
        <p:grpSp>
          <p:nvGrpSpPr>
            <p:cNvPr id="31" name="Group 13">
              <a:extLst>
                <a:ext uri="{FF2B5EF4-FFF2-40B4-BE49-F238E27FC236}">
                  <a16:creationId xmlns="" xmlns:a16="http://schemas.microsoft.com/office/drawing/2014/main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문서 작업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40833" y="3587837"/>
            <a:ext cx="1509064" cy="338554"/>
            <a:chOff x="4727883" y="3028037"/>
            <a:chExt cx="1509064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311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API 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구동 </a:t>
              </a:r>
              <a:r>
                <a:rPr lang="ko-KR" altLang="en-US" sz="1600" kern="1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원리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540833" y="3020325"/>
            <a:ext cx="1159609" cy="338554"/>
            <a:chOff x="4727883" y="3028037"/>
            <a:chExt cx="1159609" cy="338554"/>
          </a:xfrm>
        </p:grpSpPr>
        <p:grpSp>
          <p:nvGrpSpPr>
            <p:cNvPr id="30" name="그룹 29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1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0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환경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193349" y="3616268"/>
            <a:ext cx="1342351" cy="338554"/>
            <a:chOff x="4727883" y="3028037"/>
            <a:chExt cx="1342351" cy="338554"/>
          </a:xfrm>
        </p:grpSpPr>
        <p:grpSp>
          <p:nvGrpSpPr>
            <p:cNvPr id="44" name="그룹 43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6" name="Freeform 14">
                <a:extLst>
                  <a:ext uri="{FF2B5EF4-FFF2-40B4-BE49-F238E27FC236}">
                    <a16:creationId xmlns="" xmlns:a16="http://schemas.microsoft.com/office/drawing/2014/main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="" xmlns:a16="http://schemas.microsoft.com/office/drawing/2014/main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矩形 33">
              <a:extLst>
                <a:ext uri="{FF2B5EF4-FFF2-40B4-BE49-F238E27FC236}">
                  <a16:creationId xmlns="" xmlns:a16="http://schemas.microsoft.com/office/drawing/2014/main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144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시스템 구성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8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41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UI - </a:t>
            </a: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ProtoType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926195"/>
            <a:ext cx="7148945" cy="38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2521" y="961067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9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4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82521" y="922595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496" y="1126345"/>
            <a:ext cx="3496497" cy="3407833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7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8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10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9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969" y="1432270"/>
            <a:ext cx="5003141" cy="31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>
          <a:xfrm>
            <a:off x="460376" y="847108"/>
            <a:ext cx="8226424" cy="3899106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MODELING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칸반보드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-313" r="18211" b="-1"/>
          <a:stretch/>
        </p:blipFill>
        <p:spPr>
          <a:xfrm>
            <a:off x="577970" y="887723"/>
            <a:ext cx="7954412" cy="37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 rot="0"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141765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1242"/>
          <a:stretch/>
        </p:blipFill>
        <p:spPr>
          <a:xfrm>
            <a:off x="4637538" y="927332"/>
            <a:ext cx="3062410" cy="37124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8364"/>
          <a:stretch/>
        </p:blipFill>
        <p:spPr>
          <a:xfrm>
            <a:off x="992514" y="926196"/>
            <a:ext cx="3053368" cy="37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486" b="845"/>
          <a:stretch/>
        </p:blipFill>
        <p:spPr>
          <a:xfrm>
            <a:off x="1108546" y="849251"/>
            <a:ext cx="6837036" cy="3851192"/>
          </a:xfrm>
          <a:prstGeom prst="rect">
            <a:avLst/>
          </a:prstGeom>
        </p:spPr>
      </p:pic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10515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FRONT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252546" y="1067969"/>
            <a:ext cx="8551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BACK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7" y="1610826"/>
            <a:ext cx="2446884" cy="1356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" y="3455720"/>
            <a:ext cx="1225925" cy="1019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58" y="3395955"/>
            <a:ext cx="971013" cy="971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3" y="3155699"/>
            <a:ext cx="1778911" cy="959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7024151" y="1733069"/>
            <a:ext cx="1700938" cy="10619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6305469" y="3140855"/>
            <a:ext cx="1324977" cy="922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5611088" y="1809786"/>
            <a:ext cx="1177791" cy="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646173" y="1122729"/>
            <a:ext cx="18819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112787" y="1234225"/>
            <a:ext cx="1346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 KIT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4080"/>
          <a:stretch/>
        </p:blipFill>
        <p:spPr>
          <a:xfrm>
            <a:off x="859905" y="2044871"/>
            <a:ext cx="1433843" cy="9995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3214631"/>
            <a:ext cx="1968645" cy="1012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2472462"/>
            <a:ext cx="1802067" cy="1143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2153305"/>
            <a:ext cx="983436" cy="979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7667209" y="2058151"/>
            <a:ext cx="1043256" cy="1175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55" y="3527805"/>
            <a:ext cx="1539294" cy="588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0" y="2213725"/>
            <a:ext cx="918645" cy="9186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2162"/>
            <a:ext cx="1905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5806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034106" y="1052809"/>
            <a:ext cx="16902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813540"/>
            <a:ext cx="1764123" cy="5074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7" y="2669173"/>
            <a:ext cx="1819580" cy="603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7" y="1791313"/>
            <a:ext cx="1452236" cy="6766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2812" r="31446" b="21385"/>
          <a:stretch/>
        </p:blipFill>
        <p:spPr>
          <a:xfrm>
            <a:off x="1906791" y="3653671"/>
            <a:ext cx="1080655" cy="845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548977"/>
            <a:ext cx="1205160" cy="10545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0" y="3318888"/>
            <a:ext cx="1142178" cy="1159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" y="2599655"/>
            <a:ext cx="1250162" cy="7863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61" y="2163604"/>
            <a:ext cx="1428750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2" y="3135718"/>
            <a:ext cx="1229870" cy="1229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0" y="1502340"/>
            <a:ext cx="1254598" cy="12545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98" y="2992815"/>
            <a:ext cx="1545189" cy="70395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46717" y="1699405"/>
            <a:ext cx="1646551" cy="874372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31" name="직사각형 30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34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19208" y="375840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37647" y="2459428"/>
            <a:ext cx="681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Response</a:t>
            </a: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1639975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3436868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55" name="직사각형 54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57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9538" y="3767109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4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42766" y="1968634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 rot="0"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208440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11"/>
          <p:cNvSpPr/>
          <p:nvPr/>
        </p:nvSpPr>
        <p:spPr>
          <a:xfrm>
            <a:off x="2194249" y="490439"/>
            <a:ext cx="4765610" cy="37582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84328" y="948331"/>
            <a:ext cx="4414555" cy="3549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4481073" y="153879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간략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43765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2" name="타원 1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234995" y="2828356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5404700" y="3680690"/>
            <a:ext cx="59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9" name="타원 1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698329" y="2672681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266675" y="3059789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지도에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마커로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2" y="1175044"/>
            <a:ext cx="649644" cy="649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28666" y="316551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지역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21" name="위쪽 화살표 2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81068" y="205696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56801" y="2070397"/>
            <a:ext cx="56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705" y="2396094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배열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5479" y="3441898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0756" y="3251282"/>
            <a:ext cx="188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7" name="타원 16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21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10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061045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26506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41008" y="266265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21119" y="3028371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xmlns="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MAP &amp; 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 rot="0"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208440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11"/>
          <p:cNvSpPr/>
          <p:nvPr/>
        </p:nvSpPr>
        <p:spPr>
          <a:xfrm>
            <a:off x="2194249" y="490439"/>
            <a:ext cx="4765610" cy="37582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84328" y="948331"/>
            <a:ext cx="4414555" cy="3549521"/>
          </a:xfrm>
          <a:prstGeom prst="rect">
            <a:avLst/>
          </a:prstGeom>
        </p:spPr>
      </p:pic>
      <p:sp>
        <p:nvSpPr>
          <p:cNvPr id="52" name="직사각형 11"/>
          <p:cNvSpPr/>
          <p:nvPr/>
        </p:nvSpPr>
        <p:spPr>
          <a:xfrm>
            <a:off x="3784924" y="947639"/>
            <a:ext cx="4403659" cy="35296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1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28295" y="743961"/>
            <a:ext cx="5015405" cy="3723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13" y="2044999"/>
            <a:ext cx="4134703" cy="222390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60521" y="2124385"/>
            <a:ext cx="879894" cy="316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1170" y="2083268"/>
            <a:ext cx="3381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="" xmlns:a16="http://schemas.microsoft.com/office/drawing/2014/main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40" name="AutoShape 37">
              <a:extLst>
                <a:ext uri="{FF2B5EF4-FFF2-40B4-BE49-F238E27FC236}">
                  <a16:creationId xmlns="" xmlns:a16="http://schemas.microsoft.com/office/drawing/2014/main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1" name="AutoShape 38">
              <a:extLst>
                <a:ext uri="{FF2B5EF4-FFF2-40B4-BE49-F238E27FC236}">
                  <a16:creationId xmlns="" xmlns:a16="http://schemas.microsoft.com/office/drawing/2014/main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2" name="AutoShape 39">
              <a:extLst>
                <a:ext uri="{FF2B5EF4-FFF2-40B4-BE49-F238E27FC236}">
                  <a16:creationId xmlns="" xmlns:a16="http://schemas.microsoft.com/office/drawing/2014/main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="" xmlns:a16="http://schemas.microsoft.com/office/drawing/2014/main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="" xmlns:a16="http://schemas.microsoft.com/office/drawing/2014/main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="" xmlns:a16="http://schemas.microsoft.com/office/drawing/2014/main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4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="" xmlns:a16="http://schemas.microsoft.com/office/drawing/2014/main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20505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48291" y="1777954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45019" y="3034530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400427" y="1777954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582660" y="3034530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752563" y="1777954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920301" y="3034530"/>
            <a:ext cx="1025281" cy="9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03021" y="2769883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황무현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4256" y="2769883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이태형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95100" y="2769882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서영준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88638" y="4072472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김희정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26279" y="4072471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이광호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63920" y="4072470"/>
            <a:ext cx="738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이용찬</a:t>
            </a:r>
          </a:p>
        </p:txBody>
      </p:sp>
    </p:spTree>
    <p:extLst>
      <p:ext uri="{BB962C8B-B14F-4D97-AF65-F5344CB8AC3E}">
        <p14:creationId xmlns:p14="http://schemas.microsoft.com/office/powerpoint/2010/main" val="303337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맑은 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1547986" y="2491439"/>
            <a:ext cx="5969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Arial" panose="020B0604020202020204" pitchFamily="34" charset="0"/>
              </a:rPr>
              <a:t>Presentation </a:t>
            </a:r>
            <a:r>
              <a:rPr lang="en-US" altLang="zh-CN" sz="40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INDIESKER</a:t>
            </a:r>
            <a:endParaRPr lang="zh-CN" altLang="en-US" sz="40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890420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=""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=""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=""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139180" y="3251324"/>
            <a:ext cx="47918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600" dirty="0">
                <a:solidFill>
                  <a:srgbClr val="222B34"/>
                </a:solidFill>
                <a:latin typeface="Arial"/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방향(일반인)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6000" y="1324800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3200" y="129600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9450" y="116047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4" name="TextBox 48"/>
          <p:cNvSpPr txBox="1"/>
          <p:nvPr/>
        </p:nvSpPr>
        <p:spPr>
          <a:xfrm>
            <a:off x="867842" y="2989064"/>
            <a:ext cx="4455765" cy="54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공연/ 버스킹 스케줄</a:t>
            </a:r>
            <a:endParaRPr lang="ko-KR" altLang="en-US" sz="30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1514475" y="3905250"/>
            <a:ext cx="4036666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필터링된 정보(사진,영상)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방향(일반인)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6000" y="1324800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3200" y="129600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9450" y="116047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4" name="TextBox 48"/>
          <p:cNvSpPr txBox="1"/>
          <p:nvPr/>
        </p:nvSpPr>
        <p:spPr>
          <a:xfrm>
            <a:off x="1640235" y="2989064"/>
            <a:ext cx="4455765" cy="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- 공연/ 버스킹 스케줄</a:t>
            </a:r>
            <a:endParaRPr lang="ko-KR" altLang="en-US" sz="1500"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647700" y="3581400"/>
            <a:ext cx="610359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필터링된 정보(사진,영상)</a:t>
            </a:r>
            <a:endParaRPr lang="ko-KR" altLang="en-US" sz="30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2147483647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2147483647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1408</ep:Words>
  <ep:PresentationFormat>화면 슬라이드 쇼(16:9)</ep:PresentationFormat>
  <ep:Paragraphs>407</ep:Paragraphs>
  <ep:Slides>73</ep:Slides>
  <ep:Notes>58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ep:HeadingPairs>
  <ep:TitlesOfParts>
    <vt:vector size="74" baseType="lpstr">
      <vt:lpstr>Arial</vt:lpstr>
      <vt:lpstr>PowerPoint 프레젠테이션</vt:lpstr>
      <vt:lpstr>슬라이드 2</vt:lpstr>
      <vt:lpstr>슬라이드 3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>pptmoa.com</cp:category>
  <cp:contentStatus>pptmoa.com</cp:contentStatus>
  <dcterms:created xsi:type="dcterms:W3CDTF">2018-09-27T07:27:54.000</dcterms:created>
  <cp:keywords>pptmoa.com</cp:keywords>
  <cp:lastModifiedBy>samsung</cp:lastModifiedBy>
  <dcterms:modified xsi:type="dcterms:W3CDTF">2018-12-17T04:09:12.809</dcterms:modified>
  <cp:revision>35</cp:revision>
  <cp:version>0906.0100.01</cp:version>
</cp:coreProperties>
</file>